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IEEE Computer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Communications of the ACM</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Consumer Technology Association (CTA)</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Computer</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Information Technology Industry Council (ITI)</a:t>
                      </a:r>
                    </a:p>
                  </a:txBody>
                  <a:tcPr marL="9525" marR="9525" marT="9525" marB="0" anchor="ctr"/>
                </a:tc>
                <a:tc>
                  <a:txBody>
                    <a:bodyPr/>
                    <a:lstStyle/>
                    <a:p>
                      <a:pPr marL="91440" algn="l" fontAlgn="b"/>
                      <a:r>
                        <a:rPr lang="en-US" sz="1100" kern="1200" dirty="0">
                          <a:solidFill>
                            <a:schemeClr val="dk1"/>
                          </a:solidFill>
                          <a:latin typeface="+mn-lt"/>
                          <a:ea typeface="+mn-ea"/>
                          <a:cs typeface="+mn-cs"/>
                        </a:rPr>
                        <a:t>MIS Quarterly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Information Systems Research</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243.45 Million in 2024, and is expected to reach USD 35443.43 Million by 2032. The market shows a steady CAGR of 91.66% from 2025 to 2032. Demand for mobility, remote work, and cloud services drives computer market innovation, with OEMs, chipset makers, and software ecosystem competing on performance, energy efficiency, and security. Rising AI, edge computing, and sustainability trends accelerate premiumization and component shortages risk supply chains. Strategic partnerships and modular designs signal resilient, technology-led growth.</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Connectivity: Widespread high-speed broadband, mobile networks, and affordable data plans enable seamless cloud services, remote work, and software delivery. Robust fiber and 5G rollouts reduce latency, support device proliferation, and attract investment. Public-private partnerships and streamlined permits accelerate infrastructure deployment, expanding markets and lowering operational barriers across diverse global regions.
Affordability: Competitive hardware pricing, flexible financing, and component supply stability expand adoption across consumer, education, and enterprise segments. Efficient manufacturing, optimized logistics, and economies of scale lower entry costs. Government subsidies, tax incentives, and refurbished device programs improve accessibility, driving volume sales and enabling software ecosystem growth and sustained innovation.</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Performance demands and energy efficiency are driving computer design across consumer and enterprise segments. Manufacturers such as Apple, Dell, HP, Lenovo, and ASUS emphasize thinner designs, longer battery life, and thermal efficiency while maintaining compute power. Cloud providers and workstation users push for higher multicore responsiveness and graphics acceleration, encouraging advances in processor microarchitecture and cooling solutions. Real examples include laptop families optimized for creative workflows and server platforms tuned for virtualized workloads that balance throughput with lower power consumption.
Software and platform evolution amplifies hardware advancements by optimizing applications for new instruction sets and specialized accelerators. Developers and ISVs collaborate with vendors to tune creative suites, productivity applications, and simulation software for enhanced efficiency. Enterprise IT teams adopt virtualization and containerization practices to consolidate resources and improve manageability, exemplified by companies using industry standard hypervisors and orchestration tools. In parallel, partnerships focus on driver and compiler improvements to unlock graphics and machine learning performance on contemporary processors and accelerators.
Supply chain dynamics and component innovation shape availability and product differentiation across the computer market. Foundries, module suppliers, and contract manufacturers coordinate to deliver custom boards, memory options, and display assemblies tailored to brand roadmaps. OEMs mitigate risks through diversified sourcing and strategic inventory practices, while collaborations with specialized partners enable bespoke designs for gaming, enterprise, and thin client segments. Environmental compliance and recycling programs from household brands further influence material choices and procurement priorities toward more circular product lifecycles.
End user preferences and deployment contexts continually redefine computer features, form factors, and service models. Education, enterprise, creative professionals, and gamers demand distinct balances of portability, durability, and expandability, prompting vendors to offer tailored lines and bundled services. Retailers and enterprise procurement teams emphasize warranty, support, and lifecycle services when selecting brands like Apple, Microsoft, and specialty gaming vendors. Refurbishment programs and certified preowned offerings by major manufacturers reflect a shift toward circularity and extended device utilization in customer ecosystems.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Demand for Performance and Energy Efficient Computing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Edge AI and on-device intelligence are reshaping computer design by moving inference and data processing closer to users. Devices such as smartphones with dedicated neural engines, embedded modules like NVIDIA Jetson for robotics, and Google's Coral Edge TPU illustrate this shift. Companies emphasize local processing to reduce latency for applications like augmented reality and real-time analytics. Automotive platforms also integrate localized AI for sensor fusion and decision-making, changing architectures and supply chains across consumer and industrial computing sectors worldwide adoption.
Local intelligence reduces privacy risks and helps compliance as sensitive data can be analyzed without leaving devices. Apple has moved speech and image recognition onto phones, and healthcare wearables perform biometric analysis on-device to protect patient data. Regulators encourage data minimization, reinforcing on-device models. Field deployments in remote industrial sites rely on local analytics when connectivity is intermittent, while retailers use edge inference for real-time fraud detection. These forces prompt software and hardware vendors to prioritize secure enclave integration efforts.
Growing developer ecosystems and optimized toolchains accelerate edge application deployment, with frameworks like TensorFlow Lite, PyTorch Mobile, and ONNX Runtime enabling model portability. Hardware vendors provide SDKs tailored to their accelerators, such as Qualcomm's neural processing SDK and NVIDIA's developer tools for Jetson modules. Open-source TinyML initiatives and model zoos allow rapid prototyping for startups and integrators in robotics, smart cameras, and industrial controls. This vibrant ecosystem reduces time-to-market and encourages experimentation, making specialized on-device solutions commercially viable across sectors.
Diversification of compute architectures and component supply chains is driving novel computer configurations tailored for on-device intelligence. The rise of alternative ISAs such as RISC-V, widespread ARM licensees in mobile and embedded markets, and programmable fabrics from FPGA vendors support bespoke acceleration. Examples include single-board computers combined with Coral accelerators for inference at the edge, automotive stacks using domain-specific chips, and industrial controllers adopting FPGAs for latency-sensitive tasks. This fragmentation compels manufacturers to offer modular platforms and specialized integration services.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Expansion of Edge AI and On-Device Intelligent Computing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Global supply chain disruptions have constrained computer manufacturers, with semiconductor shortages, logistics bottlenecks, and component allocation skewing production timelines. Major foundries and assemblers such as TSMC, Foxconn, and Intel have reported prioritization pressures that favor high-margin products, influencing desktop and laptop availability. OEMs like Dell and HP have adapted by redesigning product lineups and sourcing alternative components, but intermittent lead times persist. These dynamics raise procurement complexity, increase warranty management burdens, and force strategic inventory shifts across the industry globally.
Rising component costs and volatile commodity availability hamper competitive pricing for computer vendors, with DRAM, NAND flash, and advanced GPUs commanding premium allocation from suppliers. Gaming and workstation segments driven by GPU makers such as Nvidia create demand concentration that ripples across mainstream laptop production. Manufacturers face margin compression and must balance feature sets against cost targets, prompting product simplification or delayed feature rollouts. Strategic supplier partnerships mitigate pressure, but cost pass-through to channel partners remains a persistent strategic dilemma.
Environmental regulations and end-of-life management present compliance burdens and design constraints for computer makers, as governments and advocacy groups press for recyclability and reduced hazardous materials. Right-to-repair campaigns and legislation have spotlighted OEM repair restrictions, with companies like Apple and Samsung adapting service policies under regulatory scrutiny. Manufacturers must redesign for modularity, source recycled materials, and certify supply chains to meet evolving standards, which raises engineering costs and complicates product roadmaps while creating tension between durability, innovation, and regulatory compliance.
Cybersecurity risks and firmware vulnerabilities impose operational and reputational challenges for computer vendors, as sophisticated supply chain attacks and hardware-level exploits become more common. Incidents like software supply intrusions have underscored risks to OEM update channels and third-party firmware suppliers. Enterprises increasingly demand hardened platforms, trusted firmware, and transparent supply chains, prompting investments in secure boot, verified updates, and vulnerability management. These measures increase development complexity and time to market while forcing collaboration with security vendors and standards bodies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Persistent supply chain disruptions and component scarcity challenge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designs and sells personal computers under the Mac lineup, spanning notebooks and desktops. The portfolio integrates Apple silicon and macOS to deliver performance and battery efficiency. The company competes in consumer, education, and enterprise segments. Distribution combines direct online channels and branded retail stores with resellers. Strategy emphasizes tight hardware–software integration and services that extend device utility. Recent Mac updates focused on graphics, AI acceleration, and power efficiency. Cross-device features link Macs with iPhone, iPad, and wearables. Supply chain diversification continues across Asia. The installed base supports recurring services and developer ecosystems. Investment in custom silicon and graphics pipelines underpins future roadmaps.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flagship notebook line for professional and creator workflows. It pairs Apple silicon with high-efficiency architecture, advanced GPUs, unified memory, and fast storage. The system features color-accurate displays, long battery life, and extensive software support through macOS and pro apps, enabling performance-intensive computing on the go, securely.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295835">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295835">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295835">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295835">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295835">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295835">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295835">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295835">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295835">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295835">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295835">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295835">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295835">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295835">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295835">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295840">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295835">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295835">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295835">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295835">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295835">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295835">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295835">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295835">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295835">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295835">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295835">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295835">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295835">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295835">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295835">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295840">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295835">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295835">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295835">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295835">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295835">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295835">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295835">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295835">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295835">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295835">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295835">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295835">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295835">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295835">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295835">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295840">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640080"/>
          <a:ext cx="9144000" cy="5029200"/>
        </p:xfrm>
        <a:graphic>
          <a:graphicData uri="http://schemas.openxmlformats.org/drawingml/2006/table">
            <a:tbl>
              <a:tblPr firstRow="1" bandRow="1">
                <a:tableStyleId>{5C22544A-7EE6-4342-B048-85BDC9FD1C3A}</a:tableStyleId>
              </a:tblPr>
              <a:tblGrid>
                <a:gridCol w="4572000"/>
                <a:gridCol w="4572000"/>
              </a:tblGrid>
              <a:tr h="295835">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295835">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295835">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295835">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295835">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295835">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295835">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295835">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295835">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5835">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295840">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